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BF374-2EC1-4BD6-9821-275F1BF1BC74}" v="29" dt="2025-04-07T16:45:15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pkin.ai/" TargetMode="External"/><Relationship Id="rId3" Type="http://schemas.openxmlformats.org/officeDocument/2006/relationships/hyperlink" Target="https://datareportal.com/social-media-users" TargetMode="External"/><Relationship Id="rId7" Type="http://schemas.openxmlformats.org/officeDocument/2006/relationships/hyperlink" Target="https://health.clevelandclinic.org/dangers-of-social-media-for-you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V-Krishna-Priya/publication/340779328_IMPACT_OF_SOCIAL_MEDIA_ON_MENTAL_HEALTH_OF_STUDENTS/links/5e9d856e299bf13079aa9558/IMPACT-OF-SOCIAL-MEDIA-ON-MENTAL-HEALTH-OF-STUDENTS.pdf" TargetMode="External"/><Relationship Id="rId5" Type="http://schemas.openxmlformats.org/officeDocument/2006/relationships/hyperlink" Target="https://pmc.ncbi.nlm.nih.gov/articles/PMC10476631/" TargetMode="External"/><Relationship Id="rId4" Type="http://schemas.openxmlformats.org/officeDocument/2006/relationships/hyperlink" Target="https://www.apa.org/topics/social-media-internet/health-advisory-adolescent-social-media-us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0ONyrn3num8_4svIXP0vfrGA16HG-n_jfbjy_3-_Si2QDTw/viewform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3265714"/>
            <a:ext cx="12192000" cy="104502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954897" y="1402257"/>
            <a:ext cx="828220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 for Personalized Digital Well-Being</a:t>
            </a:r>
            <a:endParaRPr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3878125" y="4850800"/>
            <a:ext cx="44357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Data Science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IISER Thiruvananthapuram</a:t>
            </a:r>
            <a:endParaRPr sz="1800" i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93;p13">
            <a:extLst>
              <a:ext uri="{FF2B5EF4-FFF2-40B4-BE49-F238E27FC236}">
                <a16:creationId xmlns:a16="http://schemas.microsoft.com/office/drawing/2014/main" id="{046CF098-A5A0-4280-6325-E29610D1B8BE}"/>
              </a:ext>
            </a:extLst>
          </p:cNvPr>
          <p:cNvSpPr txBox="1"/>
          <p:nvPr/>
        </p:nvSpPr>
        <p:spPr>
          <a:xfrm>
            <a:off x="3878125" y="3465083"/>
            <a:ext cx="44357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Kondaveeti Tejaswi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8" descr="Forms response chart. Question title: What do you use social media primarily for?. Number of responses: 128 response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919" y="879212"/>
            <a:ext cx="4796755" cy="25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 descr="Forms response chart. Question title: Which platforms do you most frequently use?. Number of responses: 128 responses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6674" y="899908"/>
            <a:ext cx="5055066" cy="251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 descr="Forms response chart. Question title: On average, how much time do you spend on social media daily?. Number of responses: 128 responses."/>
          <p:cNvPicPr preferRelativeResize="0"/>
          <p:nvPr/>
        </p:nvPicPr>
        <p:blipFill rotWithShape="1">
          <a:blip r:embed="rId5">
            <a:alphaModFix/>
          </a:blip>
          <a:srcRect r="18337"/>
          <a:stretch/>
        </p:blipFill>
        <p:spPr>
          <a:xfrm>
            <a:off x="652944" y="3417013"/>
            <a:ext cx="4853730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6674" y="3590867"/>
            <a:ext cx="4769840" cy="22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6EC304EA-C3D6-56F7-F928-FDFE1609F25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9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Emotions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29" descr="Forms response chart. Question title: Happiness. Number of responses: 128 responses."/>
          <p:cNvPicPr preferRelativeResize="0"/>
          <p:nvPr/>
        </p:nvPicPr>
        <p:blipFill rotWithShape="1">
          <a:blip r:embed="rId3">
            <a:alphaModFix/>
          </a:blip>
          <a:srcRect r="52996"/>
          <a:stretch/>
        </p:blipFill>
        <p:spPr>
          <a:xfrm>
            <a:off x="757077" y="1375664"/>
            <a:ext cx="2787444" cy="23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 descr="Forms response chart. Question title: Anxiety. Number of responses: 128 responses."/>
          <p:cNvPicPr preferRelativeResize="0"/>
          <p:nvPr/>
        </p:nvPicPr>
        <p:blipFill rotWithShape="1">
          <a:blip r:embed="rId4">
            <a:alphaModFix/>
          </a:blip>
          <a:srcRect r="47518"/>
          <a:stretch/>
        </p:blipFill>
        <p:spPr>
          <a:xfrm>
            <a:off x="3476115" y="1242932"/>
            <a:ext cx="3215479" cy="25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 descr="Forms response chart. Question title: Jealousy. Number of responses: 128 responses."/>
          <p:cNvPicPr preferRelativeResize="0"/>
          <p:nvPr/>
        </p:nvPicPr>
        <p:blipFill rotWithShape="1">
          <a:blip r:embed="rId5">
            <a:alphaModFix/>
          </a:blip>
          <a:srcRect r="51582"/>
          <a:stretch/>
        </p:blipFill>
        <p:spPr>
          <a:xfrm>
            <a:off x="6404025" y="1308004"/>
            <a:ext cx="2936299" cy="243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 descr="Forms response chart. Question title: Loneliness. Number of responses: 128 responses."/>
          <p:cNvPicPr preferRelativeResize="0"/>
          <p:nvPr/>
        </p:nvPicPr>
        <p:blipFill rotWithShape="1">
          <a:blip r:embed="rId6">
            <a:alphaModFix/>
          </a:blip>
          <a:srcRect r="52070"/>
          <a:stretch/>
        </p:blipFill>
        <p:spPr>
          <a:xfrm>
            <a:off x="1740852" y="3493579"/>
            <a:ext cx="2991724" cy="256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 descr="Forms response chart. Question title: Inspiration. Number of responses: 128 responses."/>
          <p:cNvPicPr preferRelativeResize="0"/>
          <p:nvPr/>
        </p:nvPicPr>
        <p:blipFill rotWithShape="1">
          <a:blip r:embed="rId7">
            <a:alphaModFix/>
          </a:blip>
          <a:srcRect r="53340"/>
          <a:stretch/>
        </p:blipFill>
        <p:spPr>
          <a:xfrm>
            <a:off x="4818122" y="3535421"/>
            <a:ext cx="2986936" cy="261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 descr="Forms response chart. Question title: Inspiration. Number of responses: 128 responses."/>
          <p:cNvPicPr preferRelativeResize="0"/>
          <p:nvPr/>
        </p:nvPicPr>
        <p:blipFill rotWithShape="1">
          <a:blip r:embed="rId7">
            <a:alphaModFix/>
          </a:blip>
          <a:srcRect l="59645" t="18901" r="22148" b="24432"/>
          <a:stretch/>
        </p:blipFill>
        <p:spPr>
          <a:xfrm>
            <a:off x="9707112" y="1475123"/>
            <a:ext cx="1646688" cy="211535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838200" y="1501857"/>
            <a:ext cx="1261884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2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767767" y="3663968"/>
            <a:ext cx="1299138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Inspiration</a:t>
            </a:r>
            <a:endParaRPr sz="2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1753647" y="3654476"/>
            <a:ext cx="1273105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Loneliness</a:t>
            </a:r>
            <a:endParaRPr sz="2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6529134" y="1465049"/>
            <a:ext cx="1058496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Jealousy</a:t>
            </a:r>
            <a:endParaRPr sz="2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3608744" y="1440834"/>
            <a:ext cx="964816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Anxiety</a:t>
            </a:r>
            <a:endParaRPr sz="2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24A609E7-A0B0-14DC-DAA9-3CF4C5BDA87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How has Social Media Affected?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30" descr="Forms response chart. Question title: Do you feel motivated or inspired by the content you see on social media?. Number of responses: 128 responses."/>
          <p:cNvPicPr preferRelativeResize="0"/>
          <p:nvPr/>
        </p:nvPicPr>
        <p:blipFill rotWithShape="1">
          <a:blip r:embed="rId3">
            <a:alphaModFix/>
          </a:blip>
          <a:srcRect r="23558"/>
          <a:stretch/>
        </p:blipFill>
        <p:spPr>
          <a:xfrm>
            <a:off x="460375" y="1332198"/>
            <a:ext cx="4543338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 descr="Forms response chart. Question title: Has social media contributed to your personal growth or skill development. Number of responses: 128 responses."/>
          <p:cNvPicPr preferRelativeResize="0"/>
          <p:nvPr/>
        </p:nvPicPr>
        <p:blipFill rotWithShape="1">
          <a:blip r:embed="rId4">
            <a:alphaModFix/>
          </a:blip>
          <a:srcRect r="20031"/>
          <a:stretch/>
        </p:blipFill>
        <p:spPr>
          <a:xfrm>
            <a:off x="6096000" y="1332198"/>
            <a:ext cx="4753062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 descr="Forms response chart. Question title: Do you feel pressire to maintain an ideal version of yourself on social media?. Number of responses: 128 responses."/>
          <p:cNvPicPr preferRelativeResize="0"/>
          <p:nvPr/>
        </p:nvPicPr>
        <p:blipFill rotWithShape="1">
          <a:blip r:embed="rId5">
            <a:alphaModFix/>
          </a:blip>
          <a:srcRect r="20454"/>
          <a:stretch/>
        </p:blipFill>
        <p:spPr>
          <a:xfrm>
            <a:off x="368096" y="3656968"/>
            <a:ext cx="4727895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 descr="Forms response chart. Question title: Do you compare yourself with others based on their social media posts. Number of responses: 128 responses."/>
          <p:cNvPicPr preferRelativeResize="0"/>
          <p:nvPr/>
        </p:nvPicPr>
        <p:blipFill rotWithShape="1">
          <a:blip r:embed="rId6">
            <a:alphaModFix/>
          </a:blip>
          <a:srcRect r="23842"/>
          <a:stretch/>
        </p:blipFill>
        <p:spPr>
          <a:xfrm>
            <a:off x="6209251" y="3656968"/>
            <a:ext cx="452656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222AAF6A-7BEB-8FEE-A328-ACFE8DD4B5C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How has Social Media Affected?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31" descr="Forms response chart. Question title: Has social media affected your sleep patterns?. Number of responses: 128 responses."/>
          <p:cNvPicPr preferRelativeResize="0"/>
          <p:nvPr/>
        </p:nvPicPr>
        <p:blipFill rotWithShape="1">
          <a:blip r:embed="rId3">
            <a:alphaModFix/>
          </a:blip>
          <a:srcRect r="21301"/>
          <a:stretch/>
        </p:blipFill>
        <p:spPr>
          <a:xfrm>
            <a:off x="779478" y="1408411"/>
            <a:ext cx="4677561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 descr="Forms response chart. Question title: Do you feel distracted during studies or work due to social media usage?. Number of responses: 128 responses."/>
          <p:cNvPicPr preferRelativeResize="0"/>
          <p:nvPr/>
        </p:nvPicPr>
        <p:blipFill rotWithShape="1">
          <a:blip r:embed="rId4">
            <a:alphaModFix/>
          </a:blip>
          <a:srcRect r="25111"/>
          <a:stretch/>
        </p:blipFill>
        <p:spPr>
          <a:xfrm>
            <a:off x="6236515" y="1411433"/>
            <a:ext cx="4451059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 descr="Forms response chart. Question title: Do you feel a compulsive need to check your social media accounts frequently?. Number of responses: 128 responses."/>
          <p:cNvPicPr preferRelativeResize="0"/>
          <p:nvPr/>
        </p:nvPicPr>
        <p:blipFill rotWithShape="1">
          <a:blip r:embed="rId5">
            <a:alphaModFix/>
          </a:blip>
          <a:srcRect r="19043"/>
          <a:stretch/>
        </p:blipFill>
        <p:spPr>
          <a:xfrm>
            <a:off x="645254" y="3691448"/>
            <a:ext cx="4811785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 descr="Forms response chart. Question title: Have you ever experienced any of the following due to social media?. Number of responses: 128 responses."/>
          <p:cNvPicPr preferRelativeResize="0"/>
          <p:nvPr/>
        </p:nvPicPr>
        <p:blipFill rotWithShape="1">
          <a:blip r:embed="rId6">
            <a:alphaModFix/>
          </a:blip>
          <a:srcRect t="4396" b="9110"/>
          <a:stretch/>
        </p:blipFill>
        <p:spPr>
          <a:xfrm>
            <a:off x="5836263" y="3851683"/>
            <a:ext cx="5943600" cy="244958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1D17B44C-FCFB-6BBD-0644-15F96378447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Interacts with the environment and aims to improve users well-being through personalized action recommendations.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Models used: DQN (Deep Q-Network) and A2C (Action to Critic)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Mental Health Score (MHS) was defined: healthier the habits; higher the score.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Interventions are recommended to improve MHS. Interventions that are aligned with real-world psychology and mental health are recommended.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Reinforcement Learning to the Rescue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665018" y="4389120"/>
            <a:ext cx="1546167" cy="13632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 flipH="1">
            <a:off x="482138" y="4774357"/>
            <a:ext cx="19618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MHS values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3660371" y="4389119"/>
            <a:ext cx="1546167" cy="13632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 flipH="1">
            <a:off x="3452552" y="4774356"/>
            <a:ext cx="19618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Intervention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9185561" y="4415877"/>
            <a:ext cx="1546167" cy="13632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6422966" y="4415877"/>
            <a:ext cx="1546167" cy="13632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 flipH="1">
            <a:off x="8977742" y="4635855"/>
            <a:ext cx="196180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MHS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 flipH="1">
            <a:off x="6212375" y="4774356"/>
            <a:ext cx="19618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MHS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State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2456407" y="4949317"/>
            <a:ext cx="748145" cy="2964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8221283" y="4942398"/>
            <a:ext cx="748145" cy="2964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5338156" y="4949317"/>
            <a:ext cx="748145" cy="2964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2315089" y="4579985"/>
            <a:ext cx="1012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RL Agent</a:t>
            </a:r>
            <a:endParaRPr sz="1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FB345FD7-728D-114C-224B-A600CB83792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/>
          <p:nvPr/>
        </p:nvSpPr>
        <p:spPr>
          <a:xfrm>
            <a:off x="1880674" y="3133636"/>
            <a:ext cx="1426743" cy="1208976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3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2275264" y="1522094"/>
            <a:ext cx="1702965" cy="8429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5252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from the Survey</a:t>
            </a:r>
            <a:endParaRPr sz="18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1943131" y="3211105"/>
            <a:ext cx="1301831" cy="322615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</a:t>
            </a:r>
            <a:endParaRPr sz="14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1943131" y="3926461"/>
            <a:ext cx="1301831" cy="322615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7F6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Text</a:t>
            </a:r>
            <a:endParaRPr sz="1400">
              <a:solidFill>
                <a:srgbClr val="7F6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943131" y="3571267"/>
            <a:ext cx="1301831" cy="322615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Valued</a:t>
            </a:r>
            <a:endParaRPr sz="14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65" name="Google Shape;365;p33"/>
          <p:cNvCxnSpPr>
            <a:stCxn id="362" idx="3"/>
          </p:cNvCxnSpPr>
          <p:nvPr/>
        </p:nvCxnSpPr>
        <p:spPr>
          <a:xfrm rot="10800000" flipH="1">
            <a:off x="3244962" y="3367613"/>
            <a:ext cx="365400" cy="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6" name="Google Shape;366;p33"/>
          <p:cNvCxnSpPr/>
          <p:nvPr/>
        </p:nvCxnSpPr>
        <p:spPr>
          <a:xfrm rot="10800000" flipH="1">
            <a:off x="3244961" y="3732574"/>
            <a:ext cx="365361" cy="47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7" name="Google Shape;367;p33"/>
          <p:cNvSpPr txBox="1"/>
          <p:nvPr/>
        </p:nvSpPr>
        <p:spPr>
          <a:xfrm flipH="1">
            <a:off x="3610322" y="3232900"/>
            <a:ext cx="2403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Hot Encoding</a:t>
            </a:r>
            <a:endParaRPr sz="14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 flipH="1">
            <a:off x="3610322" y="3578685"/>
            <a:ext cx="2403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 label Binarisation</a:t>
            </a:r>
            <a:endParaRPr sz="14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 flipH="1">
            <a:off x="3610322" y="3932675"/>
            <a:ext cx="2403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7F6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TF-IDF, Word Embedding</a:t>
            </a:r>
            <a:endParaRPr sz="1400">
              <a:solidFill>
                <a:srgbClr val="7F6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0" name="Google Shape;370;p33"/>
          <p:cNvCxnSpPr/>
          <p:nvPr/>
        </p:nvCxnSpPr>
        <p:spPr>
          <a:xfrm rot="10800000" flipH="1">
            <a:off x="3272004" y="4089180"/>
            <a:ext cx="365361" cy="47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33"/>
          <p:cNvSpPr/>
          <p:nvPr/>
        </p:nvSpPr>
        <p:spPr>
          <a:xfrm>
            <a:off x="2448447" y="5364080"/>
            <a:ext cx="1702965" cy="842963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Pre-processed Data</a:t>
            </a:r>
            <a:endParaRPr sz="1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2" name="Google Shape;372;p33"/>
          <p:cNvCxnSpPr>
            <a:stCxn id="371" idx="3"/>
          </p:cNvCxnSpPr>
          <p:nvPr/>
        </p:nvCxnSpPr>
        <p:spPr>
          <a:xfrm>
            <a:off x="4151412" y="5785562"/>
            <a:ext cx="2084700" cy="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33"/>
          <p:cNvCxnSpPr/>
          <p:nvPr/>
        </p:nvCxnSpPr>
        <p:spPr>
          <a:xfrm rot="10800000">
            <a:off x="6227688" y="1363365"/>
            <a:ext cx="8389" cy="4422196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p33"/>
          <p:cNvCxnSpPr/>
          <p:nvPr/>
        </p:nvCxnSpPr>
        <p:spPr>
          <a:xfrm>
            <a:off x="6227688" y="1363365"/>
            <a:ext cx="1216404" cy="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5" name="Google Shape;375;p33"/>
          <p:cNvCxnSpPr/>
          <p:nvPr/>
        </p:nvCxnSpPr>
        <p:spPr>
          <a:xfrm>
            <a:off x="3126746" y="2473752"/>
            <a:ext cx="0" cy="606198"/>
          </a:xfrm>
          <a:prstGeom prst="straightConnector1">
            <a:avLst/>
          </a:prstGeom>
          <a:noFill/>
          <a:ln w="38100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6" name="Google Shape;376;p33"/>
          <p:cNvCxnSpPr/>
          <p:nvPr/>
        </p:nvCxnSpPr>
        <p:spPr>
          <a:xfrm>
            <a:off x="3126746" y="4513166"/>
            <a:ext cx="0" cy="606198"/>
          </a:xfrm>
          <a:prstGeom prst="straightConnector1">
            <a:avLst/>
          </a:prstGeom>
          <a:noFill/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7" name="Google Shape;377;p33"/>
          <p:cNvSpPr/>
          <p:nvPr/>
        </p:nvSpPr>
        <p:spPr>
          <a:xfrm>
            <a:off x="7607851" y="1010461"/>
            <a:ext cx="1702965" cy="842963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MHS Estimation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7558912" y="2709105"/>
            <a:ext cx="1702965" cy="97356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 Environment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Set-up</a:t>
            </a:r>
            <a:endParaRPr sz="18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9" name="Google Shape;379;p33"/>
          <p:cNvCxnSpPr>
            <a:stCxn id="378" idx="3"/>
          </p:cNvCxnSpPr>
          <p:nvPr/>
        </p:nvCxnSpPr>
        <p:spPr>
          <a:xfrm rot="10800000" flipH="1">
            <a:off x="9261877" y="2761790"/>
            <a:ext cx="924300" cy="4341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0" name="Google Shape;380;p33"/>
          <p:cNvCxnSpPr/>
          <p:nvPr/>
        </p:nvCxnSpPr>
        <p:spPr>
          <a:xfrm>
            <a:off x="9261877" y="3193624"/>
            <a:ext cx="889236" cy="341802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1" name="Google Shape;381;p33"/>
          <p:cNvCxnSpPr/>
          <p:nvPr/>
        </p:nvCxnSpPr>
        <p:spPr>
          <a:xfrm>
            <a:off x="9261877" y="3191358"/>
            <a:ext cx="991302" cy="2266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2" name="Google Shape;382;p33"/>
          <p:cNvSpPr txBox="1"/>
          <p:nvPr/>
        </p:nvSpPr>
        <p:spPr>
          <a:xfrm flipH="1">
            <a:off x="10151113" y="2585159"/>
            <a:ext cx="5770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 flipH="1">
            <a:off x="10151113" y="3393044"/>
            <a:ext cx="8137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5481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</a:t>
            </a:r>
            <a:endParaRPr/>
          </a:p>
        </p:txBody>
      </p:sp>
      <p:sp>
        <p:nvSpPr>
          <p:cNvPr id="384" name="Google Shape;384;p33"/>
          <p:cNvSpPr txBox="1"/>
          <p:nvPr/>
        </p:nvSpPr>
        <p:spPr>
          <a:xfrm flipH="1">
            <a:off x="10251783" y="3037469"/>
            <a:ext cx="7130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A38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/>
          </a:p>
        </p:txBody>
      </p:sp>
      <p:cxnSp>
        <p:nvCxnSpPr>
          <p:cNvPr id="385" name="Google Shape;385;p33"/>
          <p:cNvCxnSpPr>
            <a:stCxn id="378" idx="2"/>
          </p:cNvCxnSpPr>
          <p:nvPr/>
        </p:nvCxnSpPr>
        <p:spPr>
          <a:xfrm flipH="1">
            <a:off x="7895895" y="3682674"/>
            <a:ext cx="514500" cy="5178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6" name="Google Shape;386;p33"/>
          <p:cNvCxnSpPr>
            <a:stCxn id="378" idx="2"/>
          </p:cNvCxnSpPr>
          <p:nvPr/>
        </p:nvCxnSpPr>
        <p:spPr>
          <a:xfrm>
            <a:off x="8410395" y="3682674"/>
            <a:ext cx="582900" cy="5178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7" name="Google Shape;387;p33"/>
          <p:cNvSpPr txBox="1"/>
          <p:nvPr/>
        </p:nvSpPr>
        <p:spPr>
          <a:xfrm flipH="1">
            <a:off x="7541865" y="4227486"/>
            <a:ext cx="6940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DQN</a:t>
            </a:r>
            <a:endParaRPr/>
          </a:p>
        </p:txBody>
      </p:sp>
      <p:sp>
        <p:nvSpPr>
          <p:cNvPr id="388" name="Google Shape;388;p33"/>
          <p:cNvSpPr txBox="1"/>
          <p:nvPr/>
        </p:nvSpPr>
        <p:spPr>
          <a:xfrm flipH="1">
            <a:off x="8665460" y="4227486"/>
            <a:ext cx="6715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A2C</a:t>
            </a:r>
            <a:endParaRPr/>
          </a:p>
        </p:txBody>
      </p:sp>
      <p:cxnSp>
        <p:nvCxnSpPr>
          <p:cNvPr id="389" name="Google Shape;389;p33"/>
          <p:cNvCxnSpPr/>
          <p:nvPr/>
        </p:nvCxnSpPr>
        <p:spPr>
          <a:xfrm>
            <a:off x="8459333" y="1978961"/>
            <a:ext cx="0" cy="60619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0" name="Google Shape;390;p33"/>
          <p:cNvCxnSpPr/>
          <p:nvPr/>
        </p:nvCxnSpPr>
        <p:spPr>
          <a:xfrm>
            <a:off x="7881891" y="4536789"/>
            <a:ext cx="13982" cy="41108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1" name="Google Shape;391;p33"/>
          <p:cNvCxnSpPr/>
          <p:nvPr/>
        </p:nvCxnSpPr>
        <p:spPr>
          <a:xfrm>
            <a:off x="8996197" y="4513166"/>
            <a:ext cx="13982" cy="4110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2" name="Google Shape;392;p33"/>
          <p:cNvSpPr/>
          <p:nvPr/>
        </p:nvSpPr>
        <p:spPr>
          <a:xfrm>
            <a:off x="7375756" y="5039432"/>
            <a:ext cx="2147581" cy="32717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Suggestions</a:t>
            </a:r>
            <a:endParaRPr sz="18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3" name="Google Shape;393;p33"/>
          <p:cNvCxnSpPr/>
          <p:nvPr/>
        </p:nvCxnSpPr>
        <p:spPr>
          <a:xfrm>
            <a:off x="9443103" y="1427148"/>
            <a:ext cx="564022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4" name="Google Shape;394;p33"/>
          <p:cNvSpPr/>
          <p:nvPr/>
        </p:nvSpPr>
        <p:spPr>
          <a:xfrm>
            <a:off x="10139412" y="1059193"/>
            <a:ext cx="1416186" cy="730072"/>
          </a:xfrm>
          <a:prstGeom prst="roundRect">
            <a:avLst>
              <a:gd name="adj" fmla="val 16667"/>
            </a:avLst>
          </a:prstGeom>
          <a:solidFill>
            <a:srgbClr val="E0A6EC"/>
          </a:solidFill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Maximising MHS</a:t>
            </a:r>
            <a:endParaRPr sz="1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5" name="Google Shape;395;p33"/>
          <p:cNvCxnSpPr>
            <a:stCxn id="392" idx="1"/>
          </p:cNvCxnSpPr>
          <p:nvPr/>
        </p:nvCxnSpPr>
        <p:spPr>
          <a:xfrm rot="10800000">
            <a:off x="6674356" y="5203017"/>
            <a:ext cx="701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" name="Google Shape;396;p33"/>
          <p:cNvCxnSpPr/>
          <p:nvPr/>
        </p:nvCxnSpPr>
        <p:spPr>
          <a:xfrm rot="10800000">
            <a:off x="6652549" y="1608895"/>
            <a:ext cx="21717" cy="359412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7" name="Google Shape;397;p33"/>
          <p:cNvCxnSpPr/>
          <p:nvPr/>
        </p:nvCxnSpPr>
        <p:spPr>
          <a:xfrm>
            <a:off x="6652549" y="1608895"/>
            <a:ext cx="812556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8" name="Google Shape;398;p33"/>
          <p:cNvCxnSpPr>
            <a:stCxn id="394" idx="2"/>
          </p:cNvCxnSpPr>
          <p:nvPr/>
        </p:nvCxnSpPr>
        <p:spPr>
          <a:xfrm>
            <a:off x="10847505" y="1789265"/>
            <a:ext cx="0" cy="3216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9" name="Google Shape;399;p33"/>
          <p:cNvSpPr txBox="1"/>
          <p:nvPr/>
        </p:nvSpPr>
        <p:spPr>
          <a:xfrm flipH="1">
            <a:off x="10488456" y="2071294"/>
            <a:ext cx="7180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B93C2AEC-95A0-76D1-ADC5-62A8D1DC6F2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Prototype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047" y="1940374"/>
            <a:ext cx="4143953" cy="333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5C181E44-9AC4-D8BD-E332-0C9E53D8AE8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2B924-7A3E-1850-15AE-DFBA9F5CC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792" y="1940374"/>
            <a:ext cx="2791215" cy="33056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Social media has a dual impact—while it can be a tool for learning and connectivity, it also has the potential to harm mental health.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Government policies to develop more strict social media laws.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Parental Supervision is a driving factor to control the negative impacts.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An algorithm like discussed would be helpful to monitor and keep track of Mental Health.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Future Directions: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IN" sz="1200">
                <a:latin typeface="Times New Roman"/>
                <a:ea typeface="Times New Roman"/>
                <a:cs typeface="Times New Roman"/>
                <a:sym typeface="Times New Roman"/>
              </a:rPr>
              <a:t>Evaluation with base line models and Parameter tuning.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IN" sz="1200">
                <a:latin typeface="Times New Roman"/>
                <a:ea typeface="Times New Roman"/>
                <a:cs typeface="Times New Roman"/>
                <a:sym typeface="Times New Roman"/>
              </a:rPr>
              <a:t>An organized pipeline for the flow: Raw Data to Suggestions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IN" sz="1200">
                <a:latin typeface="Times New Roman"/>
                <a:ea typeface="Times New Roman"/>
                <a:cs typeface="Times New Roman"/>
                <a:sym typeface="Times New Roman"/>
              </a:rPr>
              <a:t>Deployment </a:t>
            </a:r>
            <a:endParaRPr/>
          </a:p>
          <a:p>
            <a:pPr marL="685800" lvl="1" indent="-152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DD827EEA-2778-8C35-8822-29AFA751948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https://datareportal.com/social-media-users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https://www.apa.org/topics/social-media-internet/health-advisory-adolescent-social-media-use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https://pmc.ncbi.nlm.nih.gov/articles/PMC10476631/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https://www.researchgate.net/profile/V-Krishna-Priya/publication/340779328_IMPACT_OF_SOCIAL_MEDIA_ON_MENTAL_HEALTH_OF_STUDENTS/links/5e9d856e299bf13079aa9558/IMPACT-OF-SOCIAL-MEDIA-ON-MENTAL-HEALTH-OF-STUDENTS.pdf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https://health.clevelandclinic.org/dangers-of-social-media-for-youth</a:t>
            </a:r>
            <a:endParaRPr lang="en-IN" sz="2000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images in slide 6 &amp; 7</a:t>
            </a:r>
            <a:r>
              <a:rPr lang="en-IN" sz="2000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IN" sz="2000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Napkin AI generator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FF185970-CBC0-9CB7-A9B9-69B9397BD5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37"/>
          <p:cNvGrpSpPr/>
          <p:nvPr/>
        </p:nvGrpSpPr>
        <p:grpSpPr>
          <a:xfrm>
            <a:off x="4432279" y="1973386"/>
            <a:ext cx="3327442" cy="1569660"/>
            <a:chOff x="3464653" y="1946246"/>
            <a:chExt cx="3327442" cy="1569660"/>
          </a:xfrm>
        </p:grpSpPr>
        <p:sp>
          <p:nvSpPr>
            <p:cNvPr id="443" name="Google Shape;443;p37"/>
            <p:cNvSpPr txBox="1"/>
            <p:nvPr/>
          </p:nvSpPr>
          <p:spPr>
            <a:xfrm>
              <a:off x="6073629" y="1946246"/>
              <a:ext cx="718466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9600">
                  <a:solidFill>
                    <a:schemeClr val="dk1"/>
                  </a:solidFill>
                  <a:latin typeface="Algerian"/>
                  <a:ea typeface="Algerian"/>
                  <a:cs typeface="Algerian"/>
                  <a:sym typeface="Algerian"/>
                </a:rPr>
                <a:t>?</a:t>
              </a:r>
              <a:endParaRPr sz="9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endParaRPr>
            </a:p>
          </p:txBody>
        </p:sp>
        <p:sp>
          <p:nvSpPr>
            <p:cNvPr id="444" name="Google Shape;444;p37"/>
            <p:cNvSpPr txBox="1"/>
            <p:nvPr/>
          </p:nvSpPr>
          <p:spPr>
            <a:xfrm>
              <a:off x="3464653" y="2731076"/>
              <a:ext cx="28793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Any Questions….</a:t>
              </a:r>
              <a:endParaRPr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46" name="Google Shape;44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1DD0FC0B-340A-3CF3-1204-79BAA9CB21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Impact of Social Media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Social Media: Usage Patterns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Positive and Negative Effects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Survey Analytics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RL for betterment of Mental Health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6434355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904" y="0"/>
            <a:ext cx="97501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704A79B6-BD32-CE8B-CA4E-FA9FDA5E78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215" y="131364"/>
            <a:ext cx="7249569" cy="5939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5E376978-7F72-B571-C1C2-884A7D5E037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Social Media Usage Patterns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On average: 2-4 hours of Social media Usage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The most popular platforms are completely based on entertainment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Reasons for usage: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Entertainment – 70%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Socializing – 50%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Education – 30 %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Increased late-night usage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 descr="Global social media statistics research ...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 descr="Global social media statistics research ...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 descr="Image of 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 descr="Image of 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545" y="1743076"/>
            <a:ext cx="3273861" cy="327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1A869CD8-0E8D-CC13-881C-1720557B359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 descr="Image of 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l="25802" t="14091" r="25000" b="5060"/>
          <a:stretch/>
        </p:blipFill>
        <p:spPr>
          <a:xfrm>
            <a:off x="2634142" y="743716"/>
            <a:ext cx="1301721" cy="2139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2"/>
          <p:cNvGrpSpPr/>
          <p:nvPr/>
        </p:nvGrpSpPr>
        <p:grpSpPr>
          <a:xfrm>
            <a:off x="-118181" y="1007970"/>
            <a:ext cx="2627224" cy="1870745"/>
            <a:chOff x="-34291" y="922789"/>
            <a:chExt cx="2627224" cy="1870745"/>
          </a:xfrm>
        </p:grpSpPr>
        <p:pic>
          <p:nvPicPr>
            <p:cNvPr id="186" name="Google Shape;186;p22"/>
            <p:cNvPicPr preferRelativeResize="0"/>
            <p:nvPr/>
          </p:nvPicPr>
          <p:blipFill rotWithShape="1">
            <a:blip r:embed="rId4">
              <a:alphaModFix/>
            </a:blip>
            <a:srcRect l="29565" t="23410" r="28424" b="21719"/>
            <a:stretch/>
          </p:blipFill>
          <p:spPr>
            <a:xfrm>
              <a:off x="662730" y="922789"/>
              <a:ext cx="1233182" cy="1610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2"/>
            <p:cNvSpPr/>
            <p:nvPr/>
          </p:nvSpPr>
          <p:spPr>
            <a:xfrm>
              <a:off x="-34291" y="2454980"/>
              <a:ext cx="26272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ANXIETY</a:t>
              </a:r>
              <a:endParaRPr/>
            </a:p>
          </p:txBody>
        </p:sp>
      </p:grpSp>
      <p:grpSp>
        <p:nvGrpSpPr>
          <p:cNvPr id="188" name="Google Shape;188;p22"/>
          <p:cNvGrpSpPr/>
          <p:nvPr/>
        </p:nvGrpSpPr>
        <p:grpSpPr>
          <a:xfrm>
            <a:off x="930441" y="3402727"/>
            <a:ext cx="2627224" cy="2158966"/>
            <a:chOff x="1022720" y="3313651"/>
            <a:chExt cx="2627224" cy="2158966"/>
          </a:xfrm>
        </p:grpSpPr>
        <p:pic>
          <p:nvPicPr>
            <p:cNvPr id="189" name="Google Shape;189;p22"/>
            <p:cNvPicPr preferRelativeResize="0"/>
            <p:nvPr/>
          </p:nvPicPr>
          <p:blipFill rotWithShape="1">
            <a:blip r:embed="rId5">
              <a:alphaModFix/>
            </a:blip>
            <a:srcRect l="35607" t="31981" r="31880" b="30691"/>
            <a:stretch/>
          </p:blipFill>
          <p:spPr>
            <a:xfrm>
              <a:off x="1543573" y="3313651"/>
              <a:ext cx="1585519" cy="1820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2"/>
            <p:cNvSpPr/>
            <p:nvPr/>
          </p:nvSpPr>
          <p:spPr>
            <a:xfrm>
              <a:off x="1022720" y="5134063"/>
              <a:ext cx="26272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SELF-ESTEEM</a:t>
              </a:r>
              <a:endParaRPr sz="16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2332" y="1875930"/>
            <a:ext cx="3053594" cy="305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3850547" y="3238150"/>
            <a:ext cx="3976381" cy="2936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4709" y="1552069"/>
            <a:ext cx="1628056" cy="16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8">
            <a:alphaModFix/>
          </a:blip>
          <a:srcRect l="20675" t="23141" r="22009" b="9768"/>
          <a:stretch/>
        </p:blipFill>
        <p:spPr>
          <a:xfrm>
            <a:off x="5115185" y="3589790"/>
            <a:ext cx="1447103" cy="169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CD7C2B9D-5A64-11AD-1ABC-24A56D610FA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 descr="Image of 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20004" t="19983" r="18295" b="19763"/>
          <a:stretch/>
        </p:blipFill>
        <p:spPr>
          <a:xfrm>
            <a:off x="1308683" y="2004967"/>
            <a:ext cx="2147582" cy="20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547" y="1166769"/>
            <a:ext cx="3799514" cy="379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1026182" y="4333906"/>
            <a:ext cx="26272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MINDFUL SOCIAL MEDIA USAGE</a:t>
            </a:r>
            <a:endParaRPr sz="16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l="18578" t="24583" r="13647" b="24842"/>
          <a:stretch/>
        </p:blipFill>
        <p:spPr>
          <a:xfrm>
            <a:off x="8044343" y="2155970"/>
            <a:ext cx="2709416" cy="202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8044343" y="4416290"/>
            <a:ext cx="2627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AWARENESS</a:t>
            </a:r>
            <a:endParaRPr sz="16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FAFE80AD-72B5-7802-879A-F4720004FAB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Survey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Demographics and Background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Social Media usage patterns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Psychological and Emotional impact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Behavioural Effects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Social Interactions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Positive and Negative Effects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2914567" y="5953065"/>
            <a:ext cx="63628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lang="en-IN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Survey: Affect of Social media on Teenagers and Young Adults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6309" y="1512046"/>
            <a:ext cx="2877424" cy="28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7021586" y="1003834"/>
            <a:ext cx="43268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Kindly Scan and participate in the Survey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09DFEF49-4D7B-C7AB-DC99-C1500F403E5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Survey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Responses from 128 individuals.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Privacy maintained for all the individuals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Data collected from people in the age group 13 to 25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0" y="6409188"/>
            <a:ext cx="12192000" cy="448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0" y="-508"/>
            <a:ext cx="12192000" cy="2244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2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 descr="Forms response chart. Question title: What is your age?. Number of responses: 128 responses.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 descr="Forms response chart. Question title: What is your age?. Number of responses: 128 responses."/>
          <p:cNvSpPr/>
          <p:nvPr/>
        </p:nvSpPr>
        <p:spPr>
          <a:xfrm>
            <a:off x="307975" y="236538"/>
            <a:ext cx="2477170" cy="247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7" descr="Forms response chart. Question title: Gender. Number of responses: 128 responses."/>
          <p:cNvPicPr preferRelativeResize="0"/>
          <p:nvPr/>
        </p:nvPicPr>
        <p:blipFill rotWithShape="1">
          <a:blip r:embed="rId3">
            <a:alphaModFix/>
          </a:blip>
          <a:srcRect r="20454"/>
          <a:stretch/>
        </p:blipFill>
        <p:spPr>
          <a:xfrm>
            <a:off x="307975" y="3310498"/>
            <a:ext cx="4727895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Forms response chart. Question title: Eduction level. Number of responses: 128 responses."/>
          <p:cNvPicPr preferRelativeResize="0"/>
          <p:nvPr/>
        </p:nvPicPr>
        <p:blipFill rotWithShape="1">
          <a:blip r:embed="rId4">
            <a:alphaModFix/>
          </a:blip>
          <a:srcRect r="22289"/>
          <a:stretch/>
        </p:blipFill>
        <p:spPr>
          <a:xfrm>
            <a:off x="6353961" y="3310498"/>
            <a:ext cx="4618839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102;p14">
            <a:extLst>
              <a:ext uri="{FF2B5EF4-FFF2-40B4-BE49-F238E27FC236}">
                <a16:creationId xmlns:a16="http://schemas.microsoft.com/office/drawing/2014/main" id="{58A1ABD1-5E3A-C971-100D-8E1B68604CE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Kondaveeti Tejaswi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Widescreen</PresentationFormat>
  <Paragraphs>135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Algerian</vt:lpstr>
      <vt:lpstr>Arial</vt:lpstr>
      <vt:lpstr>Calibri</vt:lpstr>
      <vt:lpstr>Times New Roman</vt:lpstr>
      <vt:lpstr>Office Theme</vt:lpstr>
      <vt:lpstr>PowerPoint Presentation</vt:lpstr>
      <vt:lpstr>Introduction</vt:lpstr>
      <vt:lpstr>PowerPoint Presentation</vt:lpstr>
      <vt:lpstr>PowerPoint Presentation</vt:lpstr>
      <vt:lpstr>Social Media Usage Patterns</vt:lpstr>
      <vt:lpstr>PowerPoint Presentation</vt:lpstr>
      <vt:lpstr>PowerPoint Presentation</vt:lpstr>
      <vt:lpstr>Survey </vt:lpstr>
      <vt:lpstr>Survey Results</vt:lpstr>
      <vt:lpstr>PowerPoint Presentation</vt:lpstr>
      <vt:lpstr>Emotions</vt:lpstr>
      <vt:lpstr>How has Social Media Affected?</vt:lpstr>
      <vt:lpstr>How has Social Media Affected?</vt:lpstr>
      <vt:lpstr>Reinforcement Learning to the Rescue</vt:lpstr>
      <vt:lpstr>Overview</vt:lpstr>
      <vt:lpstr>Prototype Results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Tejaswi Kondaveeti</cp:lastModifiedBy>
  <cp:revision>1</cp:revision>
  <dcterms:modified xsi:type="dcterms:W3CDTF">2025-04-07T16:47:40Z</dcterms:modified>
</cp:coreProperties>
</file>